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26" r:id="rId15"/>
    <p:sldId id="327" r:id="rId16"/>
    <p:sldId id="329" r:id="rId17"/>
    <p:sldId id="328" r:id="rId18"/>
    <p:sldId id="334" r:id="rId19"/>
    <p:sldId id="331" r:id="rId20"/>
    <p:sldId id="335" r:id="rId21"/>
    <p:sldId id="332" r:id="rId22"/>
    <p:sldId id="336" r:id="rId23"/>
    <p:sldId id="333" r:id="rId24"/>
    <p:sldId id="337" r:id="rId25"/>
    <p:sldId id="338" r:id="rId26"/>
    <p:sldId id="339" r:id="rId27"/>
    <p:sldId id="342" r:id="rId28"/>
    <p:sldId id="341" r:id="rId29"/>
    <p:sldId id="340" r:id="rId30"/>
    <p:sldId id="292" r:id="rId31"/>
    <p:sldId id="343" r:id="rId32"/>
    <p:sldId id="355" r:id="rId33"/>
    <p:sldId id="348" r:id="rId34"/>
    <p:sldId id="299" r:id="rId35"/>
    <p:sldId id="345" r:id="rId36"/>
    <p:sldId id="346" r:id="rId37"/>
    <p:sldId id="279" r:id="rId38"/>
    <p:sldId id="269" r:id="rId39"/>
    <p:sldId id="280" r:id="rId40"/>
    <p:sldId id="32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/>
    <p:restoredTop sz="76235" autoAdjust="0"/>
  </p:normalViewPr>
  <p:slideViewPr>
    <p:cSldViewPr snapToGrid="0" snapToObjects="1">
      <p:cViewPr varScale="1">
        <p:scale>
          <a:sx n="84" d="100"/>
          <a:sy n="84" d="100"/>
        </p:scale>
        <p:origin x="2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example of substrate</a:t>
            </a:r>
            <a:r>
              <a:rPr lang="en-US" baseline="0" dirty="0" smtClean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10/10/16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10/10/16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Staring with 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End product: two </a:t>
            </a:r>
            <a:r>
              <a:rPr lang="en-US" u="sng" dirty="0" smtClean="0"/>
              <a:t>pyruvates</a:t>
            </a:r>
          </a:p>
          <a:p>
            <a:pPr lvl="1"/>
            <a:r>
              <a:rPr lang="en-US" dirty="0" smtClean="0"/>
              <a:t>Aerobic Conditions</a:t>
            </a:r>
          </a:p>
          <a:p>
            <a:pPr lvl="2"/>
            <a:r>
              <a:rPr lang="en-US" dirty="0" smtClean="0"/>
              <a:t>Becomes Acetyl-CoA </a:t>
            </a:r>
          </a:p>
          <a:p>
            <a:pPr lvl="3"/>
            <a:r>
              <a:rPr lang="en-US" dirty="0" smtClean="0"/>
              <a:t>In presence of CHO but need energy -&gt; TCA Cycle</a:t>
            </a:r>
          </a:p>
          <a:p>
            <a:pPr lvl="3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3"/>
            <a:r>
              <a:rPr lang="en-US" dirty="0" smtClean="0"/>
              <a:t>In absence of CHO (relevant for lipid oxidation)</a:t>
            </a:r>
          </a:p>
          <a:p>
            <a:pPr lvl="4"/>
            <a:r>
              <a:rPr lang="en-US" dirty="0" smtClean="0"/>
              <a:t>Ketone Bodies </a:t>
            </a:r>
            <a:r>
              <a:rPr lang="en-US" dirty="0" smtClean="0"/>
              <a:t>(if OAA is </a:t>
            </a:r>
            <a:r>
              <a:rPr lang="en-US" dirty="0" err="1" smtClean="0"/>
              <a:t>abasent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Gluconeogenesis (via pyruvate carboxylase, </a:t>
            </a:r>
            <a:r>
              <a:rPr lang="en-US" smtClean="0"/>
              <a:t>if Acetyl-CoA is high)</a:t>
            </a:r>
            <a:endParaRPr lang="en-US" dirty="0" smtClean="0"/>
          </a:p>
          <a:p>
            <a:pPr lvl="1"/>
            <a:r>
              <a:rPr lang="en-US" dirty="0" smtClean="0"/>
              <a:t>Anaerobic conditions</a:t>
            </a:r>
          </a:p>
          <a:p>
            <a:pPr lvl="2"/>
            <a:r>
              <a:rPr lang="en-US" dirty="0" smtClean="0"/>
              <a:t>Becomes lactate</a:t>
            </a:r>
          </a:p>
          <a:p>
            <a:pPr lvl="2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Glycolysis Accomplishing?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muscle, liver and fat.  </a:t>
            </a:r>
          </a:p>
          <a:p>
            <a:r>
              <a:rPr lang="en-US" dirty="0" smtClean="0"/>
              <a:t>When would we want to activate or inactivate glycolysis in these tissues.  Is it always the same?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Glucose-6-Phosphate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 smtClean="0"/>
              <a:t>Traps glucose in the cell</a:t>
            </a:r>
          </a:p>
          <a:p>
            <a:r>
              <a:rPr lang="en-US" dirty="0" smtClean="0"/>
              <a:t>Consumes ATP</a:t>
            </a:r>
          </a:p>
          <a:p>
            <a:r>
              <a:rPr lang="en-US" dirty="0" smtClean="0"/>
              <a:t>Reversible by Glucose-6-Phosphatase (in liver)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Glucokinase</a:t>
            </a:r>
            <a:r>
              <a:rPr lang="en-US" dirty="0" smtClean="0"/>
              <a:t> vs Hexokinase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/>
                <a:gridCol w="1597025"/>
                <a:gridCol w="1257282"/>
                <a:gridCol w="1257282"/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Kinetics</a:t>
                      </a:r>
                      <a:endParaRPr lang="en-US" dirty="0"/>
                    </a:p>
                  </a:txBody>
                  <a:tcPr/>
                </a:tc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Liver/Pancreas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Co-operative/Fast</a:t>
                      </a:r>
                      <a:endParaRPr lang="en-US" dirty="0"/>
                    </a:p>
                  </a:txBody>
                  <a:tcPr/>
                </a:tc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 smtClean="0"/>
                        <a:t>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Affinity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advantage of these different kinetics in these tissues?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1073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40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0861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Glycogenesis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Regulated Step is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Tarui’s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Heritible</a:t>
            </a:r>
            <a:r>
              <a:rPr lang="en-US" dirty="0" smtClean="0"/>
              <a:t> loss of the PFK1 isoform in Muscle (</a:t>
            </a:r>
            <a:r>
              <a:rPr lang="en-US" i="1" dirty="0" smtClean="0"/>
              <a:t>PFKM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Muscle weakness</a:t>
            </a:r>
          </a:p>
          <a:p>
            <a:pPr lvl="1"/>
            <a:r>
              <a:rPr lang="en-US" dirty="0" smtClean="0"/>
              <a:t>Increased glycogen in muscle</a:t>
            </a:r>
          </a:p>
          <a:p>
            <a:pPr lvl="1"/>
            <a:r>
              <a:rPr lang="en-US" dirty="0" smtClean="0"/>
              <a:t>Myopathy</a:t>
            </a:r>
          </a:p>
          <a:p>
            <a:r>
              <a:rPr lang="en-US" dirty="0" smtClean="0"/>
              <a:t>Possible treatments?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 smtClean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Allosteric Regulation of PFK1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F6P is </a:t>
            </a:r>
            <a:r>
              <a:rPr lang="en-US" smtClean="0"/>
              <a:t>held constant here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Mansour </a:t>
            </a:r>
            <a:r>
              <a:rPr lang="en-US" b="1" dirty="0"/>
              <a:t>TE.</a:t>
            </a:r>
            <a:r>
              <a:rPr lang="en-US" dirty="0"/>
              <a:t> Studies on Heart Phosphofructokinase : Studies on Heart Phosphofructokinase : Inhibition , and </a:t>
            </a:r>
            <a:r>
              <a:rPr lang="en-US" dirty="0" smtClean="0"/>
              <a:t>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Regulating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Fructose-2,6-bisphosphate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Passive transport through 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Regulating the Regulator of the Regulator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point of all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Buildup of TCA cycle intermediates can slow glycolysis (</a:t>
            </a:r>
            <a:r>
              <a:rPr lang="en-US" b="1" dirty="0" smtClean="0">
                <a:solidFill>
                  <a:srgbClr val="FF0000"/>
                </a:solidFill>
              </a:rPr>
              <a:t>Citrate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That can be over-ridden by energy needs (</a:t>
            </a:r>
            <a:r>
              <a:rPr lang="en-US" b="1" dirty="0" smtClean="0">
                <a:solidFill>
                  <a:srgbClr val="FF0000"/>
                </a:solidFill>
              </a:rPr>
              <a:t>ATP/AMP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BUT glucose flux can over-ride energy needs (</a:t>
            </a:r>
            <a:r>
              <a:rPr lang="en-US" b="1" dirty="0" smtClean="0">
                <a:solidFill>
                  <a:srgbClr val="FF0000"/>
                </a:solidFill>
              </a:rPr>
              <a:t>F26bP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 hormones can over-ride glucose flux (</a:t>
            </a:r>
            <a:r>
              <a:rPr lang="en-US" b="1" dirty="0" smtClean="0">
                <a:solidFill>
                  <a:srgbClr val="FF0000"/>
                </a:solidFill>
              </a:rPr>
              <a:t>PFK2 inhibition, reducing F26bp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glucagon/adrenaline inhibit PFK-2 activity in liver not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 There are no Glucagon/Adrenaline receptors in 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Specificity in PFK2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Glucagon/Adrenaline can phosphorylate and inhibit Liver PFK2 but </a:t>
            </a:r>
            <a:r>
              <a:rPr lang="en-US" b="1" u="sng" dirty="0" smtClean="0"/>
              <a:t>not </a:t>
            </a:r>
            <a:r>
              <a:rPr lang="en-US" dirty="0" smtClean="0"/>
              <a:t>Muscle PFK2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PFK-2 isoforms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Pourquoi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third regulated step in glycolysis is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Substrate mediated </a:t>
            </a:r>
            <a:r>
              <a:rPr lang="en-US" smtClean="0"/>
              <a:t>ADP phosphorylation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Pyruvate Kinase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Post-Translational Regulation of Pyruvate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Alanine inhibition only in liver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PFK2 deficiency do to Pyruvate Kinase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</a:t>
            </a:r>
            <a:r>
              <a:rPr lang="en-US" dirty="0"/>
              <a:t>because of </a:t>
            </a:r>
            <a:r>
              <a:rPr lang="en-US" dirty="0" smtClean="0"/>
              <a:t>less Fructose-1,6-bisphosphate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it </a:t>
            </a:r>
            <a:r>
              <a:rPr lang="en-US" dirty="0"/>
              <a:t>because of </a:t>
            </a:r>
            <a:r>
              <a:rPr lang="en-US" dirty="0" smtClean="0"/>
              <a:t>less Fructose-2,6-bisphosphate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Decrease it because of less Fructose-2,6-bisphosphate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Specific Regulation of Glycolysis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Glucokinase</a:t>
                      </a:r>
                      <a:r>
                        <a:rPr lang="en-US" dirty="0" smtClean="0"/>
                        <a:t>/Hexokinase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inhibited </a:t>
                      </a:r>
                      <a:r>
                        <a:rPr lang="en-US" baseline="0" dirty="0" smtClean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Inhibited by G6P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PFK-2 (regulates via F26bP)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PFK-2</a:t>
                      </a:r>
                      <a:r>
                        <a:rPr lang="en-US" baseline="0" dirty="0" smtClean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r>
                        <a:rPr lang="en-US" baseline="0" dirty="0" smtClean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Inhibition of PK by alanine and by phosphorylation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PK not</a:t>
                      </a:r>
                      <a:r>
                        <a:rPr lang="en-US" baseline="0" dirty="0" smtClean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GK/HK, PFK1 and PK Promotes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Hypoxia (HIF)</a:t>
            </a:r>
          </a:p>
          <a:p>
            <a:r>
              <a:rPr lang="en-US" dirty="0" smtClean="0"/>
              <a:t>Carbohydrate sensing (</a:t>
            </a:r>
            <a:r>
              <a:rPr lang="en-US" dirty="0" err="1" smtClean="0"/>
              <a:t>ChREBP</a:t>
            </a:r>
            <a:r>
              <a:rPr lang="en-US" dirty="0" smtClean="0"/>
              <a:t> – L-PK)</a:t>
            </a:r>
          </a:p>
          <a:p>
            <a:r>
              <a:rPr lang="en-US" dirty="0" smtClean="0"/>
              <a:t>Chronic glucagon (CREB - GK)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 smtClean="0"/>
              <a:t>Glucokinase</a:t>
            </a:r>
            <a:endParaRPr lang="en-US" dirty="0" smtClean="0"/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 smtClean="0"/>
              <a:t>Glycolysis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Note: NADH is energy equivalent to 3 ATP (from the ETC)</a:t>
            </a:r>
          </a:p>
          <a:p>
            <a:endParaRPr lang="en-US" dirty="0" smtClean="0"/>
          </a:p>
          <a:p>
            <a:r>
              <a:rPr lang="en-US" dirty="0" smtClean="0"/>
              <a:t>Energy Consuming Reactions:</a:t>
            </a:r>
          </a:p>
          <a:p>
            <a:pPr lvl="1"/>
            <a:r>
              <a:rPr lang="en-US" dirty="0" smtClean="0"/>
              <a:t>Reactions 1: 1 ATP</a:t>
            </a:r>
          </a:p>
          <a:p>
            <a:pPr lvl="1"/>
            <a:r>
              <a:rPr lang="en-US" dirty="0" smtClean="0"/>
              <a:t>Reaction 3: 1 ATP </a:t>
            </a:r>
          </a:p>
          <a:p>
            <a:pPr lvl="1"/>
            <a:endParaRPr lang="en-US" dirty="0"/>
          </a:p>
          <a:p>
            <a:r>
              <a:rPr lang="en-US" dirty="0" smtClean="0"/>
              <a:t>Energy Generating Reactions:</a:t>
            </a:r>
          </a:p>
          <a:p>
            <a:pPr lvl="1"/>
            <a:r>
              <a:rPr lang="en-US" dirty="0" smtClean="0"/>
              <a:t>Reaction 6: 1 NADH x 2 (3 ATP x 2 = 6 ATP)</a:t>
            </a:r>
          </a:p>
          <a:p>
            <a:pPr lvl="1"/>
            <a:r>
              <a:rPr lang="en-US" dirty="0" smtClean="0"/>
              <a:t>Reaction 7: 1 ATP x 2 (2 ATP)</a:t>
            </a:r>
          </a:p>
          <a:p>
            <a:pPr lvl="1"/>
            <a:r>
              <a:rPr lang="en-US" dirty="0" smtClean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Net Energy Gain:</a:t>
            </a:r>
          </a:p>
          <a:p>
            <a:pPr marL="457200" lvl="1" indent="0">
              <a:buNone/>
            </a:pPr>
            <a:r>
              <a:rPr lang="en-US" u="sng" dirty="0" smtClean="0"/>
              <a:t>4 ATP + 2 NADH  minus 2 ATP </a:t>
            </a:r>
            <a:r>
              <a:rPr lang="en-US" dirty="0" smtClean="0"/>
              <a:t>= </a:t>
            </a:r>
            <a:r>
              <a:rPr lang="en-US" b="1" dirty="0" smtClean="0"/>
              <a:t>8 ATP generated </a:t>
            </a:r>
            <a:r>
              <a:rPr lang="en-US" dirty="0" smtClean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Stress and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discussed 2 ways in which elevated low energy can activate glycolysis, do you remember what they are?</a:t>
            </a:r>
          </a:p>
          <a:p>
            <a:r>
              <a:rPr lang="en-US" dirty="0" smtClean="0"/>
              <a:t>AMPK can regulate glycolysis, think of an example of how it could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Fructose and Galactose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 smtClean="0"/>
              <a:t>Liver Fructose Metabolism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Skips the regulatory steps of </a:t>
            </a:r>
            <a:r>
              <a:rPr lang="en-US" dirty="0" err="1" smtClean="0"/>
              <a:t>Glucokinase</a:t>
            </a:r>
            <a:r>
              <a:rPr lang="en-US" dirty="0" smtClean="0"/>
              <a:t> and PFK2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Fructose Consumption and Metabolic Health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Inherited Disorders of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Fructokinase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Fructose not trapped in the cell</a:t>
            </a:r>
          </a:p>
          <a:p>
            <a:pPr lvl="1"/>
            <a:r>
              <a:rPr lang="en-US" dirty="0" smtClean="0"/>
              <a:t>Elevated fructose in the blood</a:t>
            </a:r>
          </a:p>
          <a:p>
            <a:pPr lvl="1"/>
            <a:r>
              <a:rPr lang="en-US" dirty="0" smtClean="0"/>
              <a:t>Generally not pathological</a:t>
            </a:r>
          </a:p>
          <a:p>
            <a:r>
              <a:rPr lang="en-US" dirty="0" smtClean="0"/>
              <a:t>Aldolase B mutations</a:t>
            </a:r>
          </a:p>
          <a:p>
            <a:pPr lvl="1"/>
            <a:r>
              <a:rPr lang="en-US" dirty="0" smtClean="0"/>
              <a:t>Buildup of Fructose-1-phosphate</a:t>
            </a:r>
          </a:p>
          <a:p>
            <a:pPr lvl="1"/>
            <a:r>
              <a:rPr lang="en-US" dirty="0" smtClean="0"/>
              <a:t>Impaired gluconeogenesis and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pPr lvl="1"/>
            <a:r>
              <a:rPr lang="en-US" dirty="0" smtClean="0"/>
              <a:t>High risk of hypoglycemia</a:t>
            </a:r>
          </a:p>
          <a:p>
            <a:r>
              <a:rPr lang="en-US" dirty="0" smtClean="0"/>
              <a:t>What if </a:t>
            </a:r>
            <a:r>
              <a:rPr lang="en-US" dirty="0" err="1" smtClean="0"/>
              <a:t>fructokinase</a:t>
            </a:r>
            <a:r>
              <a:rPr lang="en-US" dirty="0" smtClean="0"/>
              <a:t> made Fructose-6-phosphate (it </a:t>
            </a:r>
            <a:r>
              <a:rPr lang="en-US" dirty="0" err="1" smtClean="0"/>
              <a:t>dosent</a:t>
            </a:r>
            <a:r>
              <a:rPr lang="en-US" dirty="0" smtClean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Fructolysis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Fructose glycolysis in liver begins with FK</a:t>
            </a:r>
          </a:p>
          <a:p>
            <a:pPr lvl="1"/>
            <a:r>
              <a:rPr lang="en-US" dirty="0" smtClean="0"/>
              <a:t>Bypasses two important regulatory step in glycolysis </a:t>
            </a:r>
          </a:p>
          <a:p>
            <a:pPr lvl="2"/>
            <a:r>
              <a:rPr lang="en-US" dirty="0" smtClean="0"/>
              <a:t>Reaction 1 (</a:t>
            </a:r>
            <a:r>
              <a:rPr lang="en-US" u="sng" dirty="0" err="1" smtClean="0">
                <a:solidFill>
                  <a:srgbClr val="FF0000"/>
                </a:solidFill>
              </a:rPr>
              <a:t>glucokinase</a:t>
            </a:r>
            <a:r>
              <a:rPr lang="en-US" u="sng" dirty="0" smtClean="0">
                <a:solidFill>
                  <a:srgbClr val="FF0000"/>
                </a:solidFill>
              </a:rPr>
              <a:t>/hexokinase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Reaction 3 (</a:t>
            </a:r>
            <a:r>
              <a:rPr lang="en-US" u="sng" dirty="0" smtClean="0">
                <a:solidFill>
                  <a:srgbClr val="FF0000"/>
                </a:solidFill>
              </a:rPr>
              <a:t>phosphofructokinase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Pyruvate products may be shifted to pathways involved in fatty acid or cholesterol synthesis</a:t>
            </a:r>
          </a:p>
          <a:p>
            <a:r>
              <a:rPr lang="en-US" dirty="0" smtClean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will come up again when we talk about Glycogen Metabolism in a couple lectures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Galactolysis</a:t>
            </a:r>
            <a:r>
              <a:rPr lang="en-US" dirty="0" smtClean="0"/>
              <a:t>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Galactose</a:t>
            </a:r>
            <a:r>
              <a:rPr lang="en-US" dirty="0" smtClean="0"/>
              <a:t> kinase phosphorylates </a:t>
            </a:r>
            <a:r>
              <a:rPr lang="en-US" dirty="0" err="1" smtClean="0"/>
              <a:t>galactose</a:t>
            </a:r>
            <a:r>
              <a:rPr lang="en-US" dirty="0" smtClean="0"/>
              <a:t> to </a:t>
            </a:r>
            <a:r>
              <a:rPr lang="en-US" dirty="0" err="1" smtClean="0"/>
              <a:t>galactose</a:t>
            </a:r>
            <a:r>
              <a:rPr lang="en-US" dirty="0" smtClean="0"/>
              <a:t> 1-phosphate</a:t>
            </a:r>
          </a:p>
          <a:p>
            <a:r>
              <a:rPr lang="en-US" dirty="0" err="1" smtClean="0"/>
              <a:t>Galactose</a:t>
            </a:r>
            <a:r>
              <a:rPr lang="en-US" dirty="0" smtClean="0"/>
              <a:t> 1-P is </a:t>
            </a:r>
            <a:r>
              <a:rPr lang="en-US" dirty="0" err="1" smtClean="0"/>
              <a:t>coverted</a:t>
            </a:r>
            <a:r>
              <a:rPr lang="en-US" dirty="0" smtClean="0"/>
              <a:t> to Glucose 1-phosphate</a:t>
            </a:r>
          </a:p>
          <a:p>
            <a:pPr lvl="1"/>
            <a:r>
              <a:rPr lang="en-US" dirty="0" smtClean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Hexokinase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Describe the potential fates of pyruvate, and what dictates the next steps in its 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is fructose more </a:t>
            </a:r>
            <a:r>
              <a:rPr lang="en-US" dirty="0" err="1" smtClean="0"/>
              <a:t>lipogenic</a:t>
            </a:r>
            <a:r>
              <a:rPr lang="en-US" dirty="0" smtClean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Fructose is primarily metabolized in the adipose tissue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statement is </a:t>
            </a:r>
            <a:r>
              <a:rPr lang="en-US" b="1" u="sng" dirty="0" smtClean="0"/>
              <a:t>not</a:t>
            </a:r>
            <a:r>
              <a:rPr lang="en-US" dirty="0" smtClean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Leads to an accumulation of galactose-1-phosphate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 Metabolism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Glycolysis Learning Objectives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</a:t>
            </a:r>
            <a:r>
              <a:rPr lang="en-US" dirty="0" smtClean="0"/>
              <a:t>.</a:t>
            </a:r>
          </a:p>
          <a:p>
            <a:r>
              <a:rPr lang="en-US" dirty="0"/>
              <a:t>Describe the potential fates of pyruvate, and what dictates the next steps in its </a:t>
            </a:r>
            <a:r>
              <a:rPr lang="en-US" dirty="0" smtClean="0"/>
              <a:t>metabolism</a:t>
            </a:r>
            <a:endParaRPr lang="en-US" dirty="0"/>
          </a:p>
          <a:p>
            <a:r>
              <a:rPr lang="en-US" dirty="0"/>
              <a:t>Explain how non-glucose carbohydrates such as galactose and fructose enter glycolysis, and how their point of entry affects how they are regulated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</a:t>
            </a:r>
            <a:r>
              <a:rPr lang="en-US" dirty="0" smtClean="0"/>
              <a:t>sites</a:t>
            </a:r>
          </a:p>
          <a:p>
            <a:pPr marL="742950" lvl="2" indent="-342900"/>
            <a:r>
              <a:rPr lang="en-US" dirty="0" smtClean="0"/>
              <a:t>Liver</a:t>
            </a:r>
            <a:r>
              <a:rPr lang="en-US" dirty="0"/>
              <a:t>, </a:t>
            </a:r>
            <a:r>
              <a:rPr lang="en-US" dirty="0" smtClean="0"/>
              <a:t>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 smtClean="0"/>
              <a:t>Occurs in </a:t>
            </a:r>
            <a:r>
              <a:rPr lang="en-US" u="sng" dirty="0" smtClean="0"/>
              <a:t>cytoplasm</a:t>
            </a:r>
            <a:r>
              <a:rPr lang="en-US" dirty="0" smtClean="0"/>
              <a:t> of the cell</a:t>
            </a:r>
          </a:p>
          <a:p>
            <a:r>
              <a:rPr lang="en-US" sz="2800" dirty="0" smtClean="0"/>
              <a:t>Glucose conversion to </a:t>
            </a:r>
            <a:r>
              <a:rPr lang="en-US" sz="2800" b="1" u="sng" dirty="0" smtClean="0"/>
              <a:t>two</a:t>
            </a:r>
            <a:r>
              <a:rPr lang="en-US" sz="2800" u="sng" dirty="0" smtClean="0"/>
              <a:t> 3-carbon products</a:t>
            </a:r>
            <a:r>
              <a:rPr lang="en-US" sz="2800" dirty="0" smtClean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1091</Words>
  <Application>Microsoft Macintosh PowerPoint</Application>
  <PresentationFormat>On-screen Show (4:3)</PresentationFormat>
  <Paragraphs>252</Paragraphs>
  <Slides>40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158</cp:revision>
  <cp:lastPrinted>2015-09-30T15:38:25Z</cp:lastPrinted>
  <dcterms:created xsi:type="dcterms:W3CDTF">2014-09-18T18:08:59Z</dcterms:created>
  <dcterms:modified xsi:type="dcterms:W3CDTF">2016-10-10T22:21:20Z</dcterms:modified>
</cp:coreProperties>
</file>